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Comfortaa Light"/>
      <p:regular r:id="rId7"/>
      <p:bold r:id="rId8"/>
    </p:embeddedFont>
    <p:embeddedFont>
      <p:font typeface="Coming Soon"/>
      <p:regular r:id="rId9"/>
    </p:embeddedFont>
    <p:embeddedFont>
      <p:font typeface="Shadows Into Light"/>
      <p:regular r:id="rId10"/>
    </p:embeddedFont>
    <p:embeddedFont>
      <p:font typeface="Comfortaa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F8398BE-889E-44B0-BB3A-ACC1A26D5B6F}">
  <a:tblStyle styleId="{BF8398BE-889E-44B0-BB3A-ACC1A26D5B6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font" Target="fonts/Comfortaa-regular.fntdata"/><Relationship Id="rId10" Type="http://schemas.openxmlformats.org/officeDocument/2006/relationships/font" Target="fonts/ShadowsIntoLight-regular.fntdata"/><Relationship Id="rId12" Type="http://schemas.openxmlformats.org/officeDocument/2006/relationships/font" Target="fonts/Comfortaa-bold.fntdata"/><Relationship Id="rId9" Type="http://schemas.openxmlformats.org/officeDocument/2006/relationships/font" Target="fonts/ComingSoon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mfortaaLight-regular.fntdata"/><Relationship Id="rId8" Type="http://schemas.openxmlformats.org/officeDocument/2006/relationships/font" Target="fonts/Comfortaa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6788" y="1143000"/>
            <a:ext cx="23844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21:notes"/>
          <p:cNvSpPr/>
          <p:nvPr>
            <p:ph idx="2" type="sldImg"/>
          </p:nvPr>
        </p:nvSpPr>
        <p:spPr>
          <a:xfrm>
            <a:off x="2236788" y="1143000"/>
            <a:ext cx="23844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/>
            </a:lvl1pPr>
            <a:lvl2pPr lvl="1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sz="1530"/>
            </a:lvl3pPr>
            <a:lvl4pPr lvl="3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4pPr>
            <a:lvl5pPr lvl="4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5pPr>
            <a:lvl6pPr lvl="5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6pPr>
            <a:lvl7pPr lvl="6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7pPr>
            <a:lvl8pPr lvl="7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8pPr>
            <a:lvl9pPr lvl="8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695219" y="2516718"/>
            <a:ext cx="6381962" cy="67036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2138071" y="3959569"/>
            <a:ext cx="8524029" cy="16759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1262353" y="2332223"/>
            <a:ext cx="8524029" cy="4930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530"/>
              <a:buNone/>
              <a:defRPr sz="153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132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  <a:defRPr sz="2720"/>
            </a:lvl1pPr>
            <a:lvl2pPr indent="-37973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  <a:defRPr sz="2380"/>
            </a:lvl2pPr>
            <a:lvl3pPr indent="-358139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  <a:defRPr sz="2040"/>
            </a:lvl3pPr>
            <a:lvl4pPr indent="-33655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4pPr>
            <a:lvl5pPr indent="-33655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5pPr>
            <a:lvl6pPr indent="-33655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80699" l="26248" r="23617" t="0"/>
          <a:stretch/>
        </p:blipFill>
        <p:spPr>
          <a:xfrm>
            <a:off x="0" y="0"/>
            <a:ext cx="4670474" cy="27572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9" name="Google Shape;89;p13"/>
          <p:cNvGraphicFramePr/>
          <p:nvPr/>
        </p:nvGraphicFramePr>
        <p:xfrm>
          <a:off x="544334" y="228085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{BF8398BE-889E-44B0-BB3A-ACC1A26D5B6F}</a:tableStyleId>
              </a:tblPr>
              <a:tblGrid>
                <a:gridCol w="3479025"/>
              </a:tblGrid>
              <a:tr h="7595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ALL SLC</a:t>
                      </a:r>
                      <a:endParaRPr sz="160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Crayola Crayons (1)</a:t>
                      </a:r>
                      <a:endParaRPr b="0" sz="1500"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Markers (1)</a:t>
                      </a:r>
                      <a:endParaRPr b="0" sz="1500"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Colored Pencils (1)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Pencils (1-2 pack- pre-sharpened preferred)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Thin Expo markers (1  pack)</a:t>
                      </a:r>
                      <a:endParaRPr b="0" sz="17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Highlighters (1 pack)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Watercolors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Elmers Glue Sticks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Zipper Pencil Pouch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1/2  inch white  binder (1)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1 inch white binder (1)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Solid color Pocket Folders (2)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292100" lvl="0" marL="28575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Handwriting Notebook (large lines)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292100" lvl="0" marL="28575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Construction Paper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Headphones</a:t>
                      </a:r>
                      <a:endParaRPr b="0" sz="1500"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Kleenex/Puffs tissue paper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0" lvl="0" marL="45720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0" lvl="0" marL="45720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-209550" lvl="0" marL="28575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-184150" lvl="0" marL="28575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" name="Google Shape;90;p13"/>
          <p:cNvGraphicFramePr/>
          <p:nvPr/>
        </p:nvGraphicFramePr>
        <p:xfrm>
          <a:off x="4023361" y="228085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{BF8398BE-889E-44B0-BB3A-ACC1A26D5B6F}</a:tableStyleId>
              </a:tblPr>
              <a:tblGrid>
                <a:gridCol w="3412375"/>
              </a:tblGrid>
              <a:tr h="3893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Grade Level Requests</a:t>
                      </a: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Lower Grades</a:t>
                      </a:r>
                      <a:endParaRPr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-311150" lvl="0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Thick pencils 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Jumbo Crayons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0" lvl="0" marL="9144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Upper Grades</a:t>
                      </a:r>
                      <a:endParaRPr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-311150" lvl="0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Wide Ruled Notebook</a:t>
                      </a:r>
                      <a:endParaRPr b="0" sz="13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311150" lvl="0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omfortaa Light"/>
                        <a:buChar char="-"/>
                      </a:pPr>
                      <a:r>
                        <a:rPr b="0" lang="en-US" sz="13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Flash Cards with lines (2)</a:t>
                      </a:r>
                      <a:endParaRPr b="0" sz="1500"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1" name="Google Shape;91;p13"/>
          <p:cNvGraphicFramePr/>
          <p:nvPr/>
        </p:nvGraphicFramePr>
        <p:xfrm>
          <a:off x="4023361" y="617397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{BF8398BE-889E-44B0-BB3A-ACC1A26D5B6F}</a:tableStyleId>
              </a:tblPr>
              <a:tblGrid>
                <a:gridCol w="3412375"/>
              </a:tblGrid>
              <a:tr h="3702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Additional Requests</a:t>
                      </a: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-285750" lvl="0" marL="28575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fortaa Light"/>
                        <a:buChar char="-"/>
                      </a:pP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 Clorox Wipes</a:t>
                      </a:r>
                      <a:endParaRPr b="0"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285750" lvl="0" marL="28575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fortaa Light"/>
                        <a:buChar char="-"/>
                      </a:pP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Paper </a:t>
                      </a:r>
                      <a:r>
                        <a:rPr b="0" lang="en-US" sz="12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T</a:t>
                      </a: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owels</a:t>
                      </a:r>
                      <a:endParaRPr b="0"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285750" lvl="0" marL="28575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fortaa Light"/>
                        <a:buChar char="-"/>
                      </a:pP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Germ-</a:t>
                      </a:r>
                      <a:r>
                        <a:rPr b="0" lang="en-US" sz="12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X</a:t>
                      </a:r>
                      <a:endParaRPr b="0"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285750" lvl="0" marL="28575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fortaa Light"/>
                        <a:buChar char="-"/>
                      </a:pP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Ziplock </a:t>
                      </a:r>
                      <a:r>
                        <a:rPr b="0" lang="en-US" sz="12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B</a:t>
                      </a: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ags</a:t>
                      </a:r>
                      <a:endParaRPr b="0"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285750" lvl="0" marL="28575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fortaa Light"/>
                        <a:buChar char="-"/>
                      </a:pP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Baby </a:t>
                      </a:r>
                      <a:r>
                        <a:rPr b="0" lang="en-US" sz="12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W</a:t>
                      </a: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ipes</a:t>
                      </a:r>
                      <a:endParaRPr b="0"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285750" lvl="0" marL="28575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fortaa Light"/>
                        <a:buChar char="-"/>
                      </a:pP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Post-its</a:t>
                      </a:r>
                      <a:endParaRPr b="0"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285750" lvl="0" marL="28575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fortaa Light"/>
                        <a:buChar char="-"/>
                      </a:pPr>
                      <a:r>
                        <a:rPr b="0" lang="en-US" sz="12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W</a:t>
                      </a: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hite </a:t>
                      </a:r>
                      <a:r>
                        <a:rPr b="0" lang="en-US" sz="12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C</a:t>
                      </a: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ard </a:t>
                      </a:r>
                      <a:r>
                        <a:rPr b="0" lang="en-US" sz="12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S</a:t>
                      </a: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tock</a:t>
                      </a:r>
                      <a:endParaRPr b="0" sz="1200" u="none" cap="none" strike="noStrike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285750" lvl="0" marL="28575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fortaa Light"/>
                        <a:buChar char="-"/>
                      </a:pPr>
                      <a:r>
                        <a:rPr b="0" lang="en-US" sz="12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Lamination</a:t>
                      </a:r>
                      <a:endParaRPr b="0" sz="12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184150" lvl="0" marL="28575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needs </a:t>
                      </a: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-285750" lvl="0" marL="28575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fortaa Light"/>
                        <a:buChar char="-"/>
                      </a:pP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Wipes </a:t>
                      </a:r>
                      <a:endParaRPr b="0"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-285750" lvl="0" marL="28575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fortaa Light"/>
                        <a:buChar char="-"/>
                      </a:pPr>
                      <a:r>
                        <a:rPr b="0" lang="en-US" sz="1200" u="none" cap="none" strike="noStrike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Extra Set(s) of Clothes (please send seasonally)</a:t>
                      </a:r>
                      <a:endParaRPr b="0" sz="1200" u="none" cap="none" strike="noStrike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2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*Teachers will also have an Amazon Wish List, when rosters are complete if you would like to donate to that, it would be </a:t>
                      </a:r>
                      <a:r>
                        <a:rPr b="0" lang="en-US" sz="12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greatly</a:t>
                      </a:r>
                      <a:r>
                        <a:rPr b="0" lang="en-US" sz="1200">
                          <a:solidFill>
                            <a:schemeClr val="dk1"/>
                          </a:solidFill>
                          <a:latin typeface="Comfortaa Light"/>
                          <a:ea typeface="Comfortaa Light"/>
                          <a:cs typeface="Comfortaa Light"/>
                          <a:sym typeface="Comfortaa Light"/>
                        </a:rPr>
                        <a:t> appreciated! </a:t>
                      </a:r>
                      <a:endParaRPr b="0" sz="1200">
                        <a:solidFill>
                          <a:schemeClr val="dk1"/>
                        </a:solidFill>
                        <a:latin typeface="Comfortaa Light"/>
                        <a:ea typeface="Comfortaa Light"/>
                        <a:cs typeface="Comfortaa Light"/>
                        <a:sym typeface="Comfortaa Light"/>
                      </a:endParaRPr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92" name="Google Shape;92;p13"/>
          <p:cNvSpPr txBox="1"/>
          <p:nvPr/>
        </p:nvSpPr>
        <p:spPr>
          <a:xfrm>
            <a:off x="3260100" y="0"/>
            <a:ext cx="45123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00">
                <a:solidFill>
                  <a:schemeClr val="dk1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SLC</a:t>
            </a:r>
            <a:endParaRPr sz="6200">
              <a:solidFill>
                <a:schemeClr val="dk1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Supply List</a:t>
            </a:r>
            <a:endParaRPr sz="34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Columbia Elementary 2025-2026</a:t>
            </a:r>
            <a:endParaRPr sz="24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